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5" r:id="rId2"/>
    <p:sldId id="256" r:id="rId3"/>
    <p:sldId id="267" r:id="rId4"/>
    <p:sldId id="268" r:id="rId5"/>
    <p:sldId id="269" r:id="rId6"/>
    <p:sldId id="272" r:id="rId7"/>
    <p:sldId id="270" r:id="rId8"/>
    <p:sldId id="263" r:id="rId9"/>
    <p:sldId id="264" r:id="rId10"/>
    <p:sldId id="273" r:id="rId11"/>
    <p:sldId id="271"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611" autoAdjust="0"/>
  </p:normalViewPr>
  <p:slideViewPr>
    <p:cSldViewPr snapToGrid="0">
      <p:cViewPr varScale="1">
        <p:scale>
          <a:sx n="59" d="100"/>
          <a:sy n="59" d="100"/>
        </p:scale>
        <p:origin x="13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Arial" panose="020B0604020202020204" pitchFamily="34" charset="0"/>
              </a:rPr>
              <a:t>Discuss with children an</a:t>
            </a:r>
            <a:r>
              <a:rPr lang="en-GB" baseline="0" dirty="0">
                <a:latin typeface="Calibri" panose="020F0502020204030204" pitchFamily="34" charset="0"/>
                <a:ea typeface="Calibri" panose="020F0502020204030204" pitchFamily="34" charset="0"/>
                <a:cs typeface="Arial" panose="020B0604020202020204" pitchFamily="34" charset="0"/>
              </a:rPr>
              <a:t> agreed</a:t>
            </a:r>
            <a:r>
              <a:rPr lang="en-GB" dirty="0">
                <a:latin typeface="Calibri" panose="020F0502020204030204" pitchFamily="34" charset="0"/>
                <a:ea typeface="Calibri" panose="020F0502020204030204" pitchFamily="34" charset="0"/>
                <a:cs typeface="Arial" panose="020B0604020202020204" pitchFamily="34" charset="0"/>
              </a:rPr>
              <a:t> definition of ‘sustainable’.</a:t>
            </a:r>
            <a:r>
              <a:rPr lang="en-GB" baseline="0" dirty="0">
                <a:latin typeface="Calibri" panose="020F0502020204030204" pitchFamily="34" charset="0"/>
                <a:ea typeface="Calibri" panose="020F0502020204030204" pitchFamily="34" charset="0"/>
                <a:cs typeface="Arial" panose="020B0604020202020204" pitchFamily="34" charset="0"/>
              </a:rPr>
              <a:t> Consider that the one </a:t>
            </a:r>
            <a:r>
              <a:rPr lang="en-GB" dirty="0">
                <a:latin typeface="Calibri" panose="020F0502020204030204" pitchFamily="34" charset="0"/>
                <a:ea typeface="Calibri" panose="020F0502020204030204" pitchFamily="34" charset="0"/>
                <a:cs typeface="Arial" panose="020B0604020202020204" pitchFamily="34" charset="0"/>
              </a:rPr>
              <a:t>shown in the dictionary on this</a:t>
            </a:r>
            <a:r>
              <a:rPr lang="en-GB" baseline="0" dirty="0">
                <a:latin typeface="Calibri" panose="020F0502020204030204" pitchFamily="34" charset="0"/>
                <a:ea typeface="Calibri" panose="020F0502020204030204" pitchFamily="34" charset="0"/>
                <a:cs typeface="Arial" panose="020B0604020202020204" pitchFamily="34" charset="0"/>
              </a:rPr>
              <a:t> slide is </a:t>
            </a:r>
            <a:r>
              <a:rPr lang="en-GB" sz="1200" kern="1200" baseline="0" dirty="0">
                <a:solidFill>
                  <a:schemeClr val="tx1"/>
                </a:solidFill>
                <a:effectLst/>
                <a:latin typeface="+mn-lt"/>
                <a:ea typeface="+mn-ea"/>
                <a:cs typeface="+mn-cs"/>
              </a:rPr>
              <a:t>considered to be o</a:t>
            </a:r>
            <a:r>
              <a:rPr lang="en-GB" sz="1200" kern="1200" dirty="0">
                <a:solidFill>
                  <a:schemeClr val="tx1"/>
                </a:solidFill>
                <a:effectLst/>
                <a:latin typeface="+mn-lt"/>
                <a:ea typeface="+mn-ea"/>
                <a:cs typeface="+mn-cs"/>
              </a:rPr>
              <a:t>ne of the most frequently used definitions and</a:t>
            </a:r>
            <a:r>
              <a:rPr lang="en-GB" sz="1200" kern="1200" baseline="0" dirty="0">
                <a:solidFill>
                  <a:schemeClr val="tx1"/>
                </a:solidFill>
                <a:effectLst/>
                <a:latin typeface="+mn-lt"/>
                <a:ea typeface="+mn-ea"/>
                <a:cs typeface="+mn-cs"/>
              </a:rPr>
              <a:t> is </a:t>
            </a:r>
            <a:r>
              <a:rPr lang="en-GB" sz="1200" kern="1200" dirty="0">
                <a:solidFill>
                  <a:schemeClr val="tx1"/>
                </a:solidFill>
                <a:effectLst/>
                <a:latin typeface="+mn-lt"/>
                <a:ea typeface="+mn-ea"/>
                <a:cs typeface="+mn-cs"/>
              </a:rPr>
              <a:t>taken from an important environmental report, ‘Our Common Future,’ written in 1987.</a:t>
            </a:r>
            <a:r>
              <a:rPr lang="en-GB" sz="1200" kern="1200" baseline="0" dirty="0">
                <a:solidFill>
                  <a:schemeClr val="tx1"/>
                </a:solidFill>
                <a:effectLst/>
                <a:latin typeface="Calibri" panose="020F0502020204030204" pitchFamily="34" charset="0"/>
                <a:ea typeface="+mn-ea"/>
                <a:cs typeface="Arial" panose="020B0604020202020204" pitchFamily="34" charset="0"/>
              </a:rPr>
              <a:t> </a:t>
            </a:r>
            <a:r>
              <a:rPr lang="en-GB" baseline="0" dirty="0">
                <a:latin typeface="Calibri" panose="020F0502020204030204" pitchFamily="34" charset="0"/>
                <a:ea typeface="Calibri" panose="020F0502020204030204" pitchFamily="34" charset="0"/>
                <a:cs typeface="Arial" panose="020B0604020202020204" pitchFamily="34" charset="0"/>
              </a:rPr>
              <a:t>Ensure that children understand what sustainable means - </a:t>
            </a:r>
            <a:r>
              <a:rPr lang="en-GB" sz="1200" kern="1200" dirty="0">
                <a:solidFill>
                  <a:schemeClr val="tx1"/>
                </a:solidFill>
                <a:effectLst/>
                <a:latin typeface="+mn-lt"/>
                <a:ea typeface="+mn-ea"/>
                <a:cs typeface="+mn-cs"/>
              </a:rPr>
              <a:t>meeting the needs of all people now without having a negative impact on the needs of people living in the future.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children</a:t>
            </a:r>
            <a:r>
              <a:rPr lang="en-GB" sz="1200" kern="1200" baseline="0" dirty="0">
                <a:solidFill>
                  <a:schemeClr val="tx1"/>
                </a:solidFill>
                <a:effectLst/>
                <a:latin typeface="+mn-lt"/>
                <a:ea typeface="+mn-ea"/>
                <a:cs typeface="+mn-cs"/>
              </a:rPr>
              <a:t> if they think we can use supplies of metal now without this having a negative impact on future generations – collect their responses and reasons why.</a:t>
            </a:r>
            <a:endParaRPr lang="en-GB" dirty="0">
              <a:latin typeface="Calibri" panose="020F050202020403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Arial" panose="020B0604020202020204" pitchFamily="34" charset="0"/>
              </a:rPr>
              <a:t>Discuss</a:t>
            </a:r>
            <a:r>
              <a:rPr lang="en-GB" baseline="0" dirty="0">
                <a:latin typeface="Calibri" panose="020F0502020204030204" pitchFamily="34" charset="0"/>
                <a:ea typeface="Calibri" panose="020F0502020204030204" pitchFamily="34" charset="0"/>
                <a:cs typeface="Arial" panose="020B0604020202020204" pitchFamily="34" charset="0"/>
              </a:rPr>
              <a:t> how, o</a:t>
            </a:r>
            <a:r>
              <a:rPr lang="en-GB" dirty="0">
                <a:latin typeface="Calibri" panose="020F0502020204030204" pitchFamily="34" charset="0"/>
                <a:ea typeface="Calibri" panose="020F0502020204030204" pitchFamily="34" charset="0"/>
                <a:cs typeface="Arial" panose="020B0604020202020204" pitchFamily="34" charset="0"/>
              </a:rPr>
              <a:t>nce manufactured, metal can be recycled and used repeatedly. Many people believe that non-renewable resources used to make metals, like minerals and fossil fuels, are not being used-up because the metal can be used again and again and this makes it sustainable. Children should discuss further whether they agree with this or not.</a:t>
            </a:r>
            <a:r>
              <a:rPr lang="en-GB" sz="900"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26263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Collect a class list of different types of metals – challenge the children to name as many as they can and discuss the suitability of different metals for different purposes.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a:t>
            </a:r>
            <a:r>
              <a:rPr lang="en-GB" sz="1200" kern="1200" baseline="0" dirty="0">
                <a:solidFill>
                  <a:schemeClr val="tx1"/>
                </a:solidFill>
                <a:effectLst/>
                <a:latin typeface="+mn-lt"/>
                <a:ea typeface="+mn-ea"/>
                <a:cs typeface="+mn-cs"/>
              </a:rPr>
              <a:t> the examples in the slide: </a:t>
            </a:r>
            <a:r>
              <a:rPr lang="en-GB" sz="1200" kern="1200" dirty="0">
                <a:solidFill>
                  <a:schemeClr val="tx1"/>
                </a:solidFill>
                <a:effectLst/>
                <a:latin typeface="+mn-lt"/>
                <a:ea typeface="+mn-ea"/>
                <a:cs typeface="+mn-cs"/>
              </a:rPr>
              <a:t>aluminium is used for drinks cans because it is lightweight, can be moulded into shape and withstand the pressure of a fizzy drink inside. </a:t>
            </a:r>
            <a:r>
              <a:rPr lang="en-GB" sz="1200" kern="1200" dirty="0">
                <a:solidFill>
                  <a:schemeClr val="tx1"/>
                </a:solidFill>
                <a:effectLst/>
                <a:latin typeface="Arial" panose="020B0604020202020204" pitchFamily="34" charset="0"/>
                <a:ea typeface="+mn-ea"/>
                <a:cs typeface="+mn-cs"/>
              </a:rPr>
              <a:t>Explain</a:t>
            </a:r>
            <a:r>
              <a:rPr lang="en-GB" sz="1200" kern="1200" baseline="0" dirty="0">
                <a:solidFill>
                  <a:schemeClr val="tx1"/>
                </a:solidFill>
                <a:effectLst/>
                <a:latin typeface="Arial" panose="020B0604020202020204" pitchFamily="34" charset="0"/>
                <a:ea typeface="+mn-ea"/>
                <a:cs typeface="+mn-cs"/>
              </a:rPr>
              <a:t> that precious metals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are naturally occurring metals</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of high value</a:t>
            </a:r>
            <a:r>
              <a:rPr lang="en-GB" sz="1200" b="0" i="0" u="none" strike="noStrike" kern="1200" baseline="0" dirty="0">
                <a:solidFill>
                  <a:schemeClr val="tx1"/>
                </a:solidFill>
                <a:effectLst/>
                <a:latin typeface="+mn-lt"/>
                <a:ea typeface="+mn-ea"/>
                <a:cs typeface="+mn-cs"/>
              </a:rPr>
              <a:t> and </a:t>
            </a:r>
            <a:r>
              <a:rPr lang="en-GB" sz="1200" b="0" i="0" u="none" strike="noStrike" kern="1200" dirty="0">
                <a:solidFill>
                  <a:schemeClr val="tx1"/>
                </a:solidFill>
                <a:effectLst/>
                <a:latin typeface="+mn-lt"/>
                <a:ea typeface="+mn-ea"/>
                <a:cs typeface="+mn-cs"/>
              </a:rPr>
              <a:t>tend not to change when heated or they are in contact with different</a:t>
            </a:r>
            <a:r>
              <a:rPr lang="en-GB" sz="1200" b="0" i="0" u="none" strike="noStrike" kern="1200" baseline="0" dirty="0">
                <a:solidFill>
                  <a:schemeClr val="tx1"/>
                </a:solidFill>
                <a:effectLst/>
                <a:latin typeface="+mn-lt"/>
                <a:ea typeface="+mn-ea"/>
                <a:cs typeface="+mn-cs"/>
              </a:rPr>
              <a:t> substances</a:t>
            </a:r>
            <a:r>
              <a:rPr lang="en-GB" sz="1200" b="0" i="0" u="none" strike="noStrike" kern="1200" dirty="0">
                <a:solidFill>
                  <a:schemeClr val="tx1"/>
                </a:solidFill>
                <a:effectLst/>
                <a:latin typeface="+mn-lt"/>
                <a:ea typeface="+mn-ea"/>
                <a:cs typeface="+mn-cs"/>
              </a:rPr>
              <a:t> - as other metals can do. </a:t>
            </a:r>
            <a:r>
              <a:rPr lang="en-GB" sz="1200" b="0" i="0" u="none" strike="noStrike" kern="1200" baseline="0" dirty="0">
                <a:solidFill>
                  <a:schemeClr val="tx1"/>
                </a:solidFill>
                <a:effectLst/>
                <a:latin typeface="Arial" panose="020B0604020202020204" pitchFamily="34" charset="0"/>
                <a:ea typeface="+mn-ea"/>
                <a:cs typeface="+mn-cs"/>
              </a:rPr>
              <a:t>Precious </a:t>
            </a:r>
            <a:r>
              <a:rPr lang="en-GB" dirty="0">
                <a:latin typeface="Arial" panose="020B0604020202020204" pitchFamily="34" charset="0"/>
                <a:ea typeface="Calibri" panose="020F0502020204030204" pitchFamily="34" charset="0"/>
              </a:rPr>
              <a:t>metals can also be shaped without losing toughness and are,</a:t>
            </a:r>
            <a:r>
              <a:rPr lang="en-GB" baseline="0" dirty="0">
                <a:latin typeface="Arial" panose="020B0604020202020204" pitchFamily="34" charset="0"/>
                <a:ea typeface="Calibri" panose="020F0502020204030204" pitchFamily="34" charset="0"/>
              </a:rPr>
              <a:t> therefore, often </a:t>
            </a:r>
            <a:r>
              <a:rPr lang="en-GB" dirty="0">
                <a:latin typeface="Arial" panose="020B0604020202020204" pitchFamily="34" charset="0"/>
                <a:ea typeface="Calibri" panose="020F0502020204030204" pitchFamily="34" charset="0"/>
              </a:rPr>
              <a:t>used to make jewellery.</a:t>
            </a:r>
            <a:r>
              <a:rPr lang="en-GB" baseline="0" dirty="0">
                <a:latin typeface="+mn-lt"/>
                <a:ea typeface="+mn-ea"/>
              </a:rPr>
              <a:t> </a:t>
            </a:r>
            <a:r>
              <a:rPr lang="en-GB" sz="1200" kern="1200" dirty="0">
                <a:solidFill>
                  <a:schemeClr val="tx1"/>
                </a:solidFill>
                <a:effectLst/>
                <a:latin typeface="+mn-lt"/>
                <a:ea typeface="+mn-ea"/>
                <a:cs typeface="+mn-cs"/>
              </a:rPr>
              <a:t>Discuss how one of the most commonly used metals is iron.</a:t>
            </a:r>
            <a:r>
              <a:rPr lang="en-GB" sz="1200" kern="1200" baseline="0" dirty="0">
                <a:solidFill>
                  <a:schemeClr val="tx1"/>
                </a:solidFill>
                <a:effectLst/>
                <a:latin typeface="+mn-lt"/>
                <a:ea typeface="+mn-ea"/>
                <a:cs typeface="+mn-cs"/>
              </a:rPr>
              <a:t> Explain that</a:t>
            </a:r>
            <a:r>
              <a:rPr lang="en-GB" sz="1200" kern="1200" dirty="0">
                <a:solidFill>
                  <a:schemeClr val="tx1"/>
                </a:solidFill>
                <a:effectLst/>
                <a:latin typeface="+mn-lt"/>
                <a:ea typeface="+mn-ea"/>
                <a:cs typeface="+mn-cs"/>
              </a:rPr>
              <a:t> iron is used as an ingredient to make steel and this is a strong metal commonly used to make bridges, houses and vehicle parts.</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497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children why they think we have so many cars on our roads today and allow time for thinking and discussion. Discuss how reasons might include the increasing population, the falling costs of buying a car and the rise in people, especially women, in work. Think about how cars are more comfortable, faster, more private and more convenient for doing multiple tasks on one trip than almost any form of public transport. Children might talk about air</a:t>
            </a:r>
            <a:r>
              <a:rPr lang="en-GB" sz="1200" kern="1200" baseline="0" dirty="0">
                <a:solidFill>
                  <a:schemeClr val="tx1"/>
                </a:solidFill>
                <a:effectLst/>
                <a:latin typeface="+mn-lt"/>
                <a:ea typeface="+mn-ea"/>
                <a:cs typeface="+mn-cs"/>
              </a:rPr>
              <a:t> pollution caused by fumes / gases coming out of the exhaust pipe of a vehicle as having a negative impact on the environment.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359924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dangerous gases are produced by the engine in any vehicle which runs on petrol or diesel.</a:t>
            </a:r>
            <a:r>
              <a:rPr lang="en-GB" sz="1200" kern="1200" baseline="0" dirty="0">
                <a:solidFill>
                  <a:schemeClr val="tx1"/>
                </a:solidFill>
                <a:effectLst/>
                <a:latin typeface="+mn-lt"/>
                <a:ea typeface="+mn-ea"/>
                <a:cs typeface="+mn-cs"/>
              </a:rPr>
              <a:t> These gases come out of a vehicle’s exhaust pipe and go into the air. The gases can dissolve in rain, which then damages trees and plants. The gases can also result in smoky fog, called smog and can be poisonous if breathed in in large amounts every day. Some people in countries, such as China, wear masks over the nose and mouth to try to limit the amount of air pollution they are breathing in.</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people believe that there is no way to avoid the</a:t>
            </a:r>
            <a:r>
              <a:rPr lang="en-GB" sz="1200" kern="1200" baseline="0" dirty="0">
                <a:solidFill>
                  <a:schemeClr val="tx1"/>
                </a:solidFill>
                <a:effectLst/>
                <a:latin typeface="+mn-lt"/>
                <a:ea typeface="+mn-ea"/>
                <a:cs typeface="+mn-cs"/>
              </a:rPr>
              <a:t> dangerous gases</a:t>
            </a:r>
            <a:r>
              <a:rPr lang="en-GB" sz="1200" kern="1200" dirty="0">
                <a:solidFill>
                  <a:schemeClr val="tx1"/>
                </a:solidFill>
                <a:effectLst/>
                <a:latin typeface="+mn-lt"/>
                <a:ea typeface="+mn-ea"/>
                <a:cs typeface="+mn-cs"/>
              </a:rPr>
              <a:t> being produced by vehicles. To control this, governments across the world have introduced rules to limit the </a:t>
            </a:r>
            <a:r>
              <a:rPr lang="en-GB" sz="1200" b="0" kern="1200" dirty="0">
                <a:solidFill>
                  <a:schemeClr val="tx1"/>
                </a:solidFill>
                <a:effectLst/>
                <a:latin typeface="+mn-lt"/>
                <a:ea typeface="+mn-ea"/>
                <a:cs typeface="+mn-cs"/>
              </a:rPr>
              <a:t>amount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 dangerous gases that can come from vehicles. This means that the people involved in designing and making motor vehicles need to rethink how this can be done. Ask children if hey have any ideas for</a:t>
            </a:r>
            <a:r>
              <a:rPr lang="en-GB" sz="1200" kern="1200" baseline="0" dirty="0">
                <a:solidFill>
                  <a:schemeClr val="tx1"/>
                </a:solidFill>
                <a:effectLst/>
                <a:latin typeface="+mn-lt"/>
                <a:ea typeface="+mn-ea"/>
                <a:cs typeface="+mn-cs"/>
              </a:rPr>
              <a:t> how to reduce the amount of dangerous gases from vehicles.</a:t>
            </a:r>
          </a:p>
          <a:p>
            <a:endParaRPr lang="en-GB" dirty="0"/>
          </a:p>
        </p:txBody>
      </p:sp>
      <p:sp>
        <p:nvSpPr>
          <p:cNvPr id="4" name="Slide Number Placeholder 3"/>
          <p:cNvSpPr>
            <a:spLocks noGrp="1"/>
          </p:cNvSpPr>
          <p:nvPr>
            <p:ph type="sldNum" sz="quarter" idx="5"/>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229763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concept cartoon on this slide enables children to discuss and share their initial ideas about electric vehicles and the impact that these may have on the environment. Ask children if they have seen any electric cars either on the road or at charging stations near to school or where they live. This slide also offers the perfect platform for children to use secondary sources of information to carry out their own research into electric vehicles and the possible positive and/or negative opinions that people may have about them.</a:t>
            </a:r>
            <a:endParaRPr lang="en-GB" dirty="0"/>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36064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Recap</a:t>
            </a:r>
            <a:r>
              <a:rPr lang="en-GB" baseline="0" dirty="0"/>
              <a:t> with children that precious metals </a:t>
            </a:r>
            <a:r>
              <a:rPr lang="en-GB" sz="1200" kern="1200" dirty="0">
                <a:solidFill>
                  <a:schemeClr val="tx1"/>
                </a:solidFill>
                <a:effectLst/>
                <a:latin typeface="+mn-lt"/>
                <a:ea typeface="+mn-ea"/>
                <a:cs typeface="+mn-cs"/>
              </a:rPr>
              <a:t>are relatively “non-reactive”, so they won’t rust or explode when exposed to different substances or high temperatures. This makes them the perfect choice to use as part of a vehicles exhaust system, which will get very hot when the car is running.</a:t>
            </a:r>
            <a:r>
              <a:rPr lang="en-GB" sz="1200" kern="1200" baseline="0" dirty="0">
                <a:solidFill>
                  <a:schemeClr val="tx1"/>
                </a:solidFill>
                <a:effectLst/>
                <a:latin typeface="+mn-lt"/>
                <a:ea typeface="+mn-ea"/>
                <a:cs typeface="+mn-cs"/>
              </a:rPr>
              <a:t> Catalytic converters can operate at temperatures of 870 degrees </a:t>
            </a:r>
            <a:r>
              <a:rPr lang="en-GB" sz="1200" kern="1200" baseline="0" dirty="0" err="1">
                <a:solidFill>
                  <a:schemeClr val="tx1"/>
                </a:solidFill>
                <a:effectLst/>
                <a:latin typeface="+mn-lt"/>
                <a:ea typeface="+mn-ea"/>
                <a:cs typeface="+mn-cs"/>
              </a:rPr>
              <a:t>Celcius</a:t>
            </a:r>
            <a:r>
              <a:rPr lang="en-GB"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37950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9</a:t>
            </a:fld>
            <a:endParaRPr lang="en-GB"/>
          </a:p>
        </p:txBody>
      </p:sp>
    </p:spTree>
    <p:extLst>
      <p:ext uri="{BB962C8B-B14F-4D97-AF65-F5344CB8AC3E}">
        <p14:creationId xmlns:p14="http://schemas.microsoft.com/office/powerpoint/2010/main" val="63452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ea typeface="Calibri" panose="020F0502020204030204" pitchFamily="34" charset="0"/>
              </a:rPr>
              <a:t>Explain</a:t>
            </a:r>
            <a:r>
              <a:rPr lang="en-GB" baseline="0" dirty="0">
                <a:latin typeface="Arial" panose="020B0604020202020204" pitchFamily="34" charset="0"/>
                <a:ea typeface="Calibri" panose="020F0502020204030204" pitchFamily="34" charset="0"/>
              </a:rPr>
              <a:t> that, t</a:t>
            </a:r>
            <a:r>
              <a:rPr lang="en-GB" dirty="0">
                <a:latin typeface="Arial" panose="020B0604020202020204" pitchFamily="34" charset="0"/>
                <a:ea typeface="Calibri" panose="020F0502020204030204" pitchFamily="34" charset="0"/>
              </a:rPr>
              <a:t>oday, catalytic converters are fitted to cars, trucks, buses, trains, motorcycles and even aeroplanes and this helps to reduce the harmful impact of exhaust emissions on the environment and our health.</a:t>
            </a:r>
          </a:p>
          <a:p>
            <a:r>
              <a:rPr lang="en-GB" dirty="0"/>
              <a:t>It is interesting for children to learn that, after the Clean Air Acts of 1956, 1968 and 1970, Johnson Matthey produced the world’s first emission control catalyst at its site in Royston, This meant that car companies could begin to cut exhaust emissions. There is a plaque on the wall at JM’s facility in Royston which states: ‘Johnson Matthey – the world’s first catalysts to control vehicle pollution were produced in this building in May 1974.’</a:t>
            </a:r>
          </a:p>
          <a:p>
            <a:endParaRPr lang="en-GB" dirty="0"/>
          </a:p>
        </p:txBody>
      </p:sp>
      <p:sp>
        <p:nvSpPr>
          <p:cNvPr id="4" name="Slide Number Placeholder 3"/>
          <p:cNvSpPr>
            <a:spLocks noGrp="1"/>
          </p:cNvSpPr>
          <p:nvPr>
            <p:ph type="sldNum" sz="quarter" idx="5"/>
          </p:nvPr>
        </p:nvSpPr>
        <p:spPr/>
        <p:txBody>
          <a:bodyPr/>
          <a:lstStyle/>
          <a:p>
            <a:fld id="{FECCD356-7BB6-4C35-9D91-253EA2479861}" type="slidenum">
              <a:rPr lang="en-GB" smtClean="0"/>
              <a:t>10</a:t>
            </a:fld>
            <a:endParaRPr lang="en-GB"/>
          </a:p>
        </p:txBody>
      </p:sp>
    </p:spTree>
    <p:extLst>
      <p:ext uri="{BB962C8B-B14F-4D97-AF65-F5344CB8AC3E}">
        <p14:creationId xmlns:p14="http://schemas.microsoft.com/office/powerpoint/2010/main" val="347908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11</a:t>
            </a:fld>
            <a:endParaRPr lang="en-GB"/>
          </a:p>
        </p:txBody>
      </p:sp>
    </p:spTree>
    <p:extLst>
      <p:ext uri="{BB962C8B-B14F-4D97-AF65-F5344CB8AC3E}">
        <p14:creationId xmlns:p14="http://schemas.microsoft.com/office/powerpoint/2010/main" val="11426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descr="Image result for johnson matthe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7061" y="914400"/>
            <a:ext cx="1362674" cy="13626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96256" y="914400"/>
            <a:ext cx="8320606" cy="261610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Companies, such as Johnson Matthey at Royston in England, </a:t>
            </a:r>
            <a:r>
              <a:rPr lang="en-GB" dirty="0">
                <a:solidFill>
                  <a:srgbClr val="333333"/>
                </a:solidFill>
                <a:latin typeface="Arial" panose="020B0604020202020204" pitchFamily="34" charset="0"/>
                <a:ea typeface="Times New Roman" panose="02020603050405020304" pitchFamily="18" charset="0"/>
              </a:rPr>
              <a:t>are world leaders</a:t>
            </a:r>
          </a:p>
          <a:p>
            <a:pPr>
              <a:spcAft>
                <a:spcPts val="0"/>
              </a:spcAft>
            </a:pPr>
            <a:r>
              <a:rPr lang="en-GB" dirty="0">
                <a:solidFill>
                  <a:srgbClr val="333333"/>
                </a:solidFill>
                <a:latin typeface="Arial" panose="020B0604020202020204" pitchFamily="34" charset="0"/>
                <a:ea typeface="Times New Roman" panose="02020603050405020304" pitchFamily="18" charset="0"/>
              </a:rPr>
              <a:t> in making </a:t>
            </a:r>
            <a:r>
              <a:rPr lang="en-GB" b="1" dirty="0">
                <a:solidFill>
                  <a:srgbClr val="333333"/>
                </a:solidFill>
                <a:latin typeface="Arial" panose="020B0604020202020204" pitchFamily="34" charset="0"/>
                <a:ea typeface="Times New Roman" panose="02020603050405020304" pitchFamily="18" charset="0"/>
              </a:rPr>
              <a:t>catalysts</a:t>
            </a:r>
            <a:r>
              <a:rPr lang="en-GB" dirty="0">
                <a:solidFill>
                  <a:srgbClr val="333333"/>
                </a:solidFill>
                <a:latin typeface="Arial" panose="020B0604020202020204" pitchFamily="34" charset="0"/>
                <a:ea typeface="Times New Roman" panose="02020603050405020304" pitchFamily="18" charset="0"/>
              </a:rPr>
              <a:t>. </a:t>
            </a:r>
          </a:p>
          <a:p>
            <a:pPr>
              <a:spcAft>
                <a:spcPts val="0"/>
              </a:spcAft>
            </a:pPr>
            <a:endParaRPr lang="en-GB" dirty="0">
              <a:solidFill>
                <a:srgbClr val="333333"/>
              </a:solidFill>
              <a:latin typeface="Arial" panose="020B0604020202020204" pitchFamily="34" charset="0"/>
              <a:ea typeface="Times New Roman" panose="02020603050405020304" pitchFamily="18" charset="0"/>
            </a:endParaRPr>
          </a:p>
          <a:p>
            <a:pPr>
              <a:spcAft>
                <a:spcPts val="0"/>
              </a:spcAft>
            </a:pPr>
            <a:r>
              <a:rPr lang="en-GB" dirty="0">
                <a:solidFill>
                  <a:srgbClr val="333333"/>
                </a:solidFill>
                <a:latin typeface="Arial" panose="020B0604020202020204" pitchFamily="34" charset="0"/>
                <a:ea typeface="Times New Roman" panose="02020603050405020304" pitchFamily="18" charset="0"/>
              </a:rPr>
              <a:t>Their scientists and engineers have been working for more than forty years</a:t>
            </a:r>
          </a:p>
          <a:p>
            <a:pPr>
              <a:spcAft>
                <a:spcPts val="0"/>
              </a:spcAft>
            </a:pPr>
            <a:r>
              <a:rPr lang="en-GB" dirty="0">
                <a:solidFill>
                  <a:srgbClr val="333333"/>
                </a:solidFill>
                <a:latin typeface="Arial" panose="020B0604020202020204" pitchFamily="34" charset="0"/>
                <a:ea typeface="Times New Roman" panose="02020603050405020304" pitchFamily="18" charset="0"/>
              </a:rPr>
              <a:t> to help make the air cleaner</a:t>
            </a:r>
            <a:r>
              <a:rPr lang="en-GB" dirty="0">
                <a:solidFill>
                  <a:srgbClr val="333333"/>
                </a:solidFill>
                <a:effectLst/>
                <a:latin typeface="Arial" panose="020B0604020202020204" pitchFamily="34" charset="0"/>
                <a:ea typeface="Times New Roman" panose="02020603050405020304" pitchFamily="18" charset="0"/>
              </a:rPr>
              <a:t> and</a:t>
            </a:r>
            <a:r>
              <a:rPr lang="en-GB" dirty="0">
                <a:solidFill>
                  <a:srgbClr val="333333"/>
                </a:solidFill>
                <a:latin typeface="Arial" panose="020B0604020202020204" pitchFamily="34" charset="0"/>
                <a:ea typeface="Times New Roman" panose="02020603050405020304" pitchFamily="18" charset="0"/>
              </a:rPr>
              <a:t> prevent b</a:t>
            </a:r>
            <a:r>
              <a:rPr lang="en-GB" dirty="0">
                <a:latin typeface="Arial" panose="020B0604020202020204" pitchFamily="34" charset="0"/>
                <a:ea typeface="Times New Roman" panose="02020603050405020304" pitchFamily="18" charset="0"/>
              </a:rPr>
              <a:t>illions of tons of dangerous gases </a:t>
            </a:r>
          </a:p>
          <a:p>
            <a:pPr>
              <a:spcAft>
                <a:spcPts val="0"/>
              </a:spcAft>
            </a:pPr>
            <a:r>
              <a:rPr lang="en-GB" dirty="0">
                <a:latin typeface="Arial" panose="020B0604020202020204" pitchFamily="34" charset="0"/>
                <a:ea typeface="Times New Roman" panose="02020603050405020304" pitchFamily="18" charset="0"/>
              </a:rPr>
              <a:t>from causing </a:t>
            </a:r>
            <a:r>
              <a:rPr lang="en-GB" b="1" dirty="0">
                <a:latin typeface="Arial" panose="020B0604020202020204" pitchFamily="34" charset="0"/>
                <a:ea typeface="Times New Roman" panose="02020603050405020304" pitchFamily="18" charset="0"/>
              </a:rPr>
              <a:t>pollution</a:t>
            </a:r>
            <a:r>
              <a:rPr lang="en-GB" dirty="0">
                <a:latin typeface="Arial" panose="020B0604020202020204" pitchFamily="34" charset="0"/>
                <a:ea typeface="Times New Roman" panose="02020603050405020304" pitchFamily="18" charset="0"/>
              </a:rPr>
              <a:t>.</a:t>
            </a:r>
          </a:p>
          <a:p>
            <a:pPr>
              <a:spcAft>
                <a:spcPts val="0"/>
              </a:spcAft>
            </a:pPr>
            <a:endParaRPr lang="en-GB" sz="2800" dirty="0">
              <a:effectLst/>
              <a:latin typeface="Arial" panose="020B0604020202020204" pitchFamily="34" charset="0"/>
              <a:ea typeface="Times New Roman" panose="02020603050405020304" pitchFamily="18" charset="0"/>
            </a:endParaRPr>
          </a:p>
          <a:p>
            <a:pPr>
              <a:spcAft>
                <a:spcPts val="0"/>
              </a:spcAft>
            </a:pPr>
            <a:endParaRPr lang="en-GB" sz="2800" dirty="0">
              <a:effectLst/>
              <a:latin typeface="Times New Roman" panose="02020603050405020304" pitchFamily="18" charset="0"/>
              <a:ea typeface="Times New Roman" panose="02020603050405020304" pitchFamily="18" charset="0"/>
            </a:endParaRPr>
          </a:p>
        </p:txBody>
      </p:sp>
      <p:pic>
        <p:nvPicPr>
          <p:cNvPr id="6" name="Picture 2" descr="Image result for johnson matthey royston produ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54" y="2907749"/>
            <a:ext cx="3717565" cy="20924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58461" y="5272997"/>
            <a:ext cx="8001001" cy="1333698"/>
          </a:xfrm>
          <a:prstGeom prst="rect">
            <a:avLst/>
          </a:prstGeom>
        </p:spPr>
        <p:txBody>
          <a:bodyPr wrap="square">
            <a:spAutoFit/>
          </a:bodyPr>
          <a:lstStyle/>
          <a:p>
            <a:pPr>
              <a:spcAft>
                <a:spcPts val="825"/>
              </a:spcAft>
            </a:pPr>
            <a:r>
              <a:rPr lang="en-GB" dirty="0">
                <a:solidFill>
                  <a:srgbClr val="222222"/>
                </a:solidFill>
                <a:latin typeface="Arial" panose="020B0604020202020204" pitchFamily="34" charset="0"/>
                <a:ea typeface="Times New Roman" panose="02020603050405020304" pitchFamily="18" charset="0"/>
              </a:rPr>
              <a:t>In 1993, it became law for all petrol cars made in the UK to have a </a:t>
            </a:r>
            <a:r>
              <a:rPr lang="en-GB" b="1" dirty="0">
                <a:solidFill>
                  <a:srgbClr val="222222"/>
                </a:solidFill>
                <a:latin typeface="Arial" panose="020B0604020202020204" pitchFamily="34" charset="0"/>
                <a:ea typeface="Times New Roman" panose="02020603050405020304" pitchFamily="18" charset="0"/>
              </a:rPr>
              <a:t>catalytic </a:t>
            </a:r>
            <a:br>
              <a:rPr lang="en-GB" b="1" dirty="0">
                <a:solidFill>
                  <a:srgbClr val="222222"/>
                </a:solidFill>
                <a:latin typeface="Arial" panose="020B0604020202020204" pitchFamily="34" charset="0"/>
                <a:ea typeface="Times New Roman" panose="02020603050405020304" pitchFamily="18" charset="0"/>
              </a:rPr>
            </a:br>
            <a:r>
              <a:rPr lang="en-GB" b="1" dirty="0">
                <a:solidFill>
                  <a:srgbClr val="222222"/>
                </a:solidFill>
                <a:latin typeface="Arial" panose="020B0604020202020204" pitchFamily="34" charset="0"/>
                <a:ea typeface="Times New Roman" panose="02020603050405020304" pitchFamily="18" charset="0"/>
              </a:rPr>
              <a:t>converter </a:t>
            </a:r>
            <a:r>
              <a:rPr lang="en-GB" dirty="0">
                <a:solidFill>
                  <a:srgbClr val="222222"/>
                </a:solidFill>
                <a:latin typeface="Arial" panose="020B0604020202020204" pitchFamily="34" charset="0"/>
                <a:ea typeface="Times New Roman" panose="02020603050405020304" pitchFamily="18" charset="0"/>
              </a:rPr>
              <a:t>fitted to the exhaust.</a:t>
            </a:r>
            <a:r>
              <a:rPr lang="en-GB" dirty="0">
                <a:solidFill>
                  <a:srgbClr val="333333"/>
                </a:solidFill>
                <a:latin typeface="Arial" panose="020B0604020202020204" pitchFamily="34" charset="0"/>
                <a:ea typeface="Times New Roman" panose="02020603050405020304" pitchFamily="18" charset="0"/>
              </a:rPr>
              <a:t> </a:t>
            </a:r>
            <a:r>
              <a:rPr lang="en-GB" dirty="0">
                <a:solidFill>
                  <a:srgbClr val="222222"/>
                </a:solidFill>
                <a:latin typeface="Arial" panose="020B0604020202020204" pitchFamily="34" charset="0"/>
                <a:ea typeface="Times New Roman" panose="02020603050405020304" pitchFamily="18" charset="0"/>
              </a:rPr>
              <a:t>Thanks to companies like this, the </a:t>
            </a:r>
            <a:r>
              <a:rPr lang="en-GB" b="1" dirty="0">
                <a:solidFill>
                  <a:srgbClr val="222222"/>
                </a:solidFill>
                <a:latin typeface="Arial" panose="020B0604020202020204" pitchFamily="34" charset="0"/>
                <a:ea typeface="Times New Roman" panose="02020603050405020304" pitchFamily="18" charset="0"/>
              </a:rPr>
              <a:t>catalytic </a:t>
            </a:r>
            <a:br>
              <a:rPr lang="en-GB" b="1" dirty="0">
                <a:solidFill>
                  <a:srgbClr val="222222"/>
                </a:solidFill>
                <a:latin typeface="Arial" panose="020B0604020202020204" pitchFamily="34" charset="0"/>
                <a:ea typeface="Times New Roman" panose="02020603050405020304" pitchFamily="18" charset="0"/>
              </a:rPr>
            </a:br>
            <a:r>
              <a:rPr lang="en-GB" b="1" dirty="0">
                <a:solidFill>
                  <a:srgbClr val="222222"/>
                </a:solidFill>
                <a:latin typeface="Arial" panose="020B0604020202020204" pitchFamily="34" charset="0"/>
                <a:ea typeface="Times New Roman" panose="02020603050405020304" pitchFamily="18" charset="0"/>
              </a:rPr>
              <a:t>converter </a:t>
            </a:r>
            <a:r>
              <a:rPr lang="en-GB" dirty="0">
                <a:solidFill>
                  <a:srgbClr val="222222"/>
                </a:solidFill>
                <a:latin typeface="Arial" panose="020B0604020202020204" pitchFamily="34" charset="0"/>
                <a:ea typeface="Times New Roman" panose="02020603050405020304" pitchFamily="18" charset="0"/>
              </a:rPr>
              <a:t>is now the most important part of a vehicle’s exhaust system. </a:t>
            </a:r>
          </a:p>
          <a:p>
            <a:pPr>
              <a:spcAft>
                <a:spcPts val="825"/>
              </a:spcAft>
            </a:pP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155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70AB51-5032-45A8-A992-E8DF03815F32}"/>
              </a:ext>
            </a:extLst>
          </p:cNvPr>
          <p:cNvSpPr txBox="1"/>
          <p:nvPr/>
        </p:nvSpPr>
        <p:spPr>
          <a:xfrm>
            <a:off x="6697778" y="3189455"/>
            <a:ext cx="4924358" cy="2031325"/>
          </a:xfrm>
          <a:prstGeom prst="rect">
            <a:avLst/>
          </a:prstGeom>
          <a:noFill/>
        </p:spPr>
        <p:txBody>
          <a:bodyPr wrap="square" numCol="1" spcCol="360000" rtlCol="0">
            <a:spAutoFit/>
          </a:bodyPr>
          <a:lstStyle/>
          <a:p>
            <a:pPr algn="just"/>
            <a:r>
              <a:rPr lang="en-GB" dirty="0">
                <a:latin typeface="Arial" panose="020B0604020202020204" pitchFamily="34" charset="0"/>
                <a:cs typeface="Arial" panose="020B0604020202020204" pitchFamily="34" charset="0"/>
              </a:rPr>
              <a:t>When an old car is scrapped, the </a:t>
            </a:r>
          </a:p>
          <a:p>
            <a:pPr algn="just"/>
            <a:r>
              <a:rPr lang="en-GB" dirty="0">
                <a:latin typeface="Arial" panose="020B0604020202020204" pitchFamily="34" charset="0"/>
                <a:cs typeface="Arial" panose="020B0604020202020204" pitchFamily="34" charset="0"/>
              </a:rPr>
              <a:t>precious metal in the catalytic converter </a:t>
            </a:r>
          </a:p>
          <a:p>
            <a:pPr algn="just"/>
            <a:r>
              <a:rPr lang="en-GB" dirty="0">
                <a:latin typeface="Arial" panose="020B0604020202020204" pitchFamily="34" charset="0"/>
                <a:cs typeface="Arial" panose="020B0604020202020204" pitchFamily="34" charset="0"/>
              </a:rPr>
              <a:t>can be reused. A tonne of scrapped</a:t>
            </a:r>
          </a:p>
          <a:p>
            <a:pPr algn="just"/>
            <a:r>
              <a:rPr lang="en-GB" dirty="0">
                <a:latin typeface="Arial" panose="020B0604020202020204" pitchFamily="34" charset="0"/>
                <a:cs typeface="Arial" panose="020B0604020202020204" pitchFamily="34" charset="0"/>
              </a:rPr>
              <a:t> catalysts contains about 2 </a:t>
            </a:r>
          </a:p>
          <a:p>
            <a:pPr algn="just"/>
            <a:r>
              <a:rPr lang="en-GB" dirty="0">
                <a:latin typeface="Arial" panose="020B0604020202020204" pitchFamily="34" charset="0"/>
                <a:cs typeface="Arial" panose="020B0604020202020204" pitchFamily="34" charset="0"/>
              </a:rPr>
              <a:t>kilogrammes of precious metal, </a:t>
            </a:r>
          </a:p>
          <a:p>
            <a:pPr algn="just"/>
            <a:r>
              <a:rPr lang="en-GB" dirty="0">
                <a:latin typeface="Arial" panose="020B0604020202020204" pitchFamily="34" charset="0"/>
                <a:cs typeface="Arial" panose="020B0604020202020204" pitchFamily="34" charset="0"/>
              </a:rPr>
              <a:t>so it is more energy efficient</a:t>
            </a:r>
          </a:p>
          <a:p>
            <a:pPr algn="just"/>
            <a:r>
              <a:rPr lang="en-GB" dirty="0">
                <a:latin typeface="Arial" panose="020B0604020202020204" pitchFamily="34" charset="0"/>
                <a:cs typeface="Arial" panose="020B0604020202020204" pitchFamily="34" charset="0"/>
              </a:rPr>
              <a:t> than mining new metal.</a:t>
            </a:r>
          </a:p>
        </p:txBody>
      </p:sp>
      <p:sp>
        <p:nvSpPr>
          <p:cNvPr id="12" name="Rectangle 11"/>
          <p:cNvSpPr/>
          <p:nvPr/>
        </p:nvSpPr>
        <p:spPr>
          <a:xfrm>
            <a:off x="1556237" y="1594911"/>
            <a:ext cx="5141541" cy="923330"/>
          </a:xfrm>
          <a:prstGeom prst="rect">
            <a:avLst/>
          </a:prstGeom>
        </p:spPr>
        <p:txBody>
          <a:bodyPr wrap="square">
            <a:spAutoFit/>
          </a:bodyPr>
          <a:lstStyle/>
          <a:p>
            <a:pPr lvl="0"/>
            <a:r>
              <a:rPr lang="en-GB" dirty="0">
                <a:latin typeface="Arial" panose="020B0604020202020204" pitchFamily="34" charset="0"/>
                <a:cs typeface="Arial" panose="020B0604020202020204" pitchFamily="34" charset="0"/>
              </a:rPr>
              <a:t>Precious metals are very rare. All the platinum and palladium metal mined in the whole world each year would fit in half a double decker bus!</a:t>
            </a:r>
          </a:p>
        </p:txBody>
      </p:sp>
      <p:grpSp>
        <p:nvGrpSpPr>
          <p:cNvPr id="13" name="Group 12"/>
          <p:cNvGrpSpPr/>
          <p:nvPr/>
        </p:nvGrpSpPr>
        <p:grpSpPr>
          <a:xfrm>
            <a:off x="1556237" y="4996038"/>
            <a:ext cx="3475911" cy="1166989"/>
            <a:chOff x="1726829" y="4237636"/>
            <a:chExt cx="3475911" cy="1166989"/>
          </a:xfrm>
        </p:grpSpPr>
        <p:pic>
          <p:nvPicPr>
            <p:cNvPr id="14" name="Picture 13">
              <a:extLst>
                <a:ext uri="{FF2B5EF4-FFF2-40B4-BE49-F238E27FC236}">
                  <a16:creationId xmlns:a16="http://schemas.microsoft.com/office/drawing/2014/main" id="{EFBE9347-B8F2-4296-A19B-243EBB8F16D8}"/>
                </a:ext>
              </a:extLst>
            </p:cNvPr>
            <p:cNvPicPr>
              <a:picLocks noChangeAspect="1"/>
            </p:cNvPicPr>
            <p:nvPr/>
          </p:nvPicPr>
          <p:blipFill rotWithShape="1">
            <a:blip r:embed="rId4"/>
            <a:srcRect t="8240" b="13363"/>
            <a:stretch/>
          </p:blipFill>
          <p:spPr>
            <a:xfrm>
              <a:off x="1726829" y="4237636"/>
              <a:ext cx="1116430" cy="1166989"/>
            </a:xfrm>
            <a:prstGeom prst="rect">
              <a:avLst/>
            </a:prstGeom>
          </p:spPr>
        </p:pic>
        <p:pic>
          <p:nvPicPr>
            <p:cNvPr id="15" name="Picture 14">
              <a:extLst>
                <a:ext uri="{FF2B5EF4-FFF2-40B4-BE49-F238E27FC236}">
                  <a16:creationId xmlns:a16="http://schemas.microsoft.com/office/drawing/2014/main" id="{029FDD85-BB21-4A70-8591-190A51435CCE}"/>
                </a:ext>
              </a:extLst>
            </p:cNvPr>
            <p:cNvPicPr>
              <a:picLocks noChangeAspect="1"/>
            </p:cNvPicPr>
            <p:nvPr/>
          </p:nvPicPr>
          <p:blipFill>
            <a:blip r:embed="rId5"/>
            <a:stretch>
              <a:fillRect/>
            </a:stretch>
          </p:blipFill>
          <p:spPr>
            <a:xfrm>
              <a:off x="4154180" y="4580397"/>
              <a:ext cx="1048560" cy="449383"/>
            </a:xfrm>
            <a:prstGeom prst="rect">
              <a:avLst/>
            </a:prstGeom>
          </p:spPr>
        </p:pic>
        <p:sp>
          <p:nvSpPr>
            <p:cNvPr id="16" name="Arrow: Right 13">
              <a:extLst>
                <a:ext uri="{FF2B5EF4-FFF2-40B4-BE49-F238E27FC236}">
                  <a16:creationId xmlns:a16="http://schemas.microsoft.com/office/drawing/2014/main" id="{55518198-3E8F-4BF4-8420-80D882CC1BDE}"/>
                </a:ext>
              </a:extLst>
            </p:cNvPr>
            <p:cNvSpPr/>
            <p:nvPr/>
          </p:nvSpPr>
          <p:spPr>
            <a:xfrm>
              <a:off x="2944631" y="4659464"/>
              <a:ext cx="1048560" cy="34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6386518" y="5220780"/>
            <a:ext cx="3628387" cy="1060888"/>
            <a:chOff x="7017746" y="4230786"/>
            <a:chExt cx="4040819" cy="1166989"/>
          </a:xfrm>
        </p:grpSpPr>
        <p:pic>
          <p:nvPicPr>
            <p:cNvPr id="18" name="Picture 17">
              <a:extLst>
                <a:ext uri="{FF2B5EF4-FFF2-40B4-BE49-F238E27FC236}">
                  <a16:creationId xmlns:a16="http://schemas.microsoft.com/office/drawing/2014/main" id="{8EF05C68-D6A9-445D-848D-0E1BCD82B3D8}"/>
                </a:ext>
              </a:extLst>
            </p:cNvPr>
            <p:cNvPicPr>
              <a:picLocks noChangeAspect="1"/>
            </p:cNvPicPr>
            <p:nvPr/>
          </p:nvPicPr>
          <p:blipFill>
            <a:blip r:embed="rId6"/>
            <a:stretch>
              <a:fillRect/>
            </a:stretch>
          </p:blipFill>
          <p:spPr>
            <a:xfrm>
              <a:off x="9435304" y="4309954"/>
              <a:ext cx="779547" cy="1040735"/>
            </a:xfrm>
            <a:prstGeom prst="rect">
              <a:avLst/>
            </a:prstGeom>
          </p:spPr>
        </p:pic>
        <p:pic>
          <p:nvPicPr>
            <p:cNvPr id="19" name="Picture 18">
              <a:extLst>
                <a:ext uri="{FF2B5EF4-FFF2-40B4-BE49-F238E27FC236}">
                  <a16:creationId xmlns:a16="http://schemas.microsoft.com/office/drawing/2014/main" id="{1C539740-0496-4EB8-A889-69CB23877F40}"/>
                </a:ext>
              </a:extLst>
            </p:cNvPr>
            <p:cNvPicPr>
              <a:picLocks noChangeAspect="1"/>
            </p:cNvPicPr>
            <p:nvPr/>
          </p:nvPicPr>
          <p:blipFill>
            <a:blip r:embed="rId6"/>
            <a:stretch>
              <a:fillRect/>
            </a:stretch>
          </p:blipFill>
          <p:spPr>
            <a:xfrm>
              <a:off x="10279018" y="4309953"/>
              <a:ext cx="779547" cy="1040735"/>
            </a:xfrm>
            <a:prstGeom prst="rect">
              <a:avLst/>
            </a:prstGeom>
          </p:spPr>
        </p:pic>
        <p:pic>
          <p:nvPicPr>
            <p:cNvPr id="20" name="Picture 19">
              <a:extLst>
                <a:ext uri="{FF2B5EF4-FFF2-40B4-BE49-F238E27FC236}">
                  <a16:creationId xmlns:a16="http://schemas.microsoft.com/office/drawing/2014/main" id="{A1BD29A5-9AF8-4C3B-A570-F6572588D0CD}"/>
                </a:ext>
              </a:extLst>
            </p:cNvPr>
            <p:cNvPicPr>
              <a:picLocks noChangeAspect="1"/>
            </p:cNvPicPr>
            <p:nvPr/>
          </p:nvPicPr>
          <p:blipFill rotWithShape="1">
            <a:blip r:embed="rId4"/>
            <a:srcRect t="8240" b="13363"/>
            <a:stretch/>
          </p:blipFill>
          <p:spPr>
            <a:xfrm>
              <a:off x="7017746" y="4230786"/>
              <a:ext cx="1116430" cy="1166989"/>
            </a:xfrm>
            <a:prstGeom prst="rect">
              <a:avLst/>
            </a:prstGeom>
          </p:spPr>
        </p:pic>
        <p:sp>
          <p:nvSpPr>
            <p:cNvPr id="21" name="Arrow: Right 14">
              <a:extLst>
                <a:ext uri="{FF2B5EF4-FFF2-40B4-BE49-F238E27FC236}">
                  <a16:creationId xmlns:a16="http://schemas.microsoft.com/office/drawing/2014/main" id="{3CA50B11-EE5B-45B6-B789-B729E3EE2CC2}"/>
                </a:ext>
              </a:extLst>
            </p:cNvPr>
            <p:cNvSpPr/>
            <p:nvPr/>
          </p:nvSpPr>
          <p:spPr>
            <a:xfrm>
              <a:off x="8227295" y="4646501"/>
              <a:ext cx="1048560" cy="349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6728951" y="639060"/>
            <a:ext cx="2466975" cy="1879181"/>
            <a:chOff x="6273576" y="262001"/>
            <a:chExt cx="2466975" cy="1879181"/>
          </a:xfrm>
        </p:grpSpPr>
        <p:pic>
          <p:nvPicPr>
            <p:cNvPr id="23" name="Picture 22">
              <a:extLst>
                <a:ext uri="{FF2B5EF4-FFF2-40B4-BE49-F238E27FC236}">
                  <a16:creationId xmlns:a16="http://schemas.microsoft.com/office/drawing/2014/main" id="{13C8505B-8DEE-4530-8D3F-1B17B42CB528}"/>
                </a:ext>
              </a:extLst>
            </p:cNvPr>
            <p:cNvPicPr>
              <a:picLocks noChangeAspect="1"/>
            </p:cNvPicPr>
            <p:nvPr/>
          </p:nvPicPr>
          <p:blipFill>
            <a:blip r:embed="rId7"/>
            <a:stretch>
              <a:fillRect/>
            </a:stretch>
          </p:blipFill>
          <p:spPr>
            <a:xfrm>
              <a:off x="6273576" y="293332"/>
              <a:ext cx="2466975" cy="1847850"/>
            </a:xfrm>
            <a:prstGeom prst="rect">
              <a:avLst/>
            </a:prstGeom>
          </p:spPr>
        </p:pic>
        <p:sp>
          <p:nvSpPr>
            <p:cNvPr id="24" name="Rectangle 23">
              <a:extLst>
                <a:ext uri="{FF2B5EF4-FFF2-40B4-BE49-F238E27FC236}">
                  <a16:creationId xmlns:a16="http://schemas.microsoft.com/office/drawing/2014/main" id="{59220C75-AACE-40EE-9668-CD56A89514D7}"/>
                </a:ext>
              </a:extLst>
            </p:cNvPr>
            <p:cNvSpPr/>
            <p:nvPr/>
          </p:nvSpPr>
          <p:spPr>
            <a:xfrm>
              <a:off x="6273577" y="262001"/>
              <a:ext cx="1321096" cy="1879181"/>
            </a:xfrm>
            <a:prstGeom prst="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p:cNvSpPr/>
          <p:nvPr/>
        </p:nvSpPr>
        <p:spPr>
          <a:xfrm>
            <a:off x="1556237" y="3189856"/>
            <a:ext cx="4830281" cy="1477328"/>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In precious metal mines, each tonne of rock contains only a few grams of precious metal. It takes lots of energy to dig up and crush the rock and extract the precious metals, which makes them expensive!</a:t>
            </a:r>
          </a:p>
        </p:txBody>
      </p:sp>
    </p:spTree>
    <p:extLst>
      <p:ext uri="{BB962C8B-B14F-4D97-AF65-F5344CB8AC3E}">
        <p14:creationId xmlns:p14="http://schemas.microsoft.com/office/powerpoint/2010/main" val="242106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27076" y="4626093"/>
            <a:ext cx="173784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hlinkClick r:id="rId3"/>
              </a:rPr>
              <a:t>www.ciec.org.uk</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611" y="2593777"/>
            <a:ext cx="1506778" cy="1670445"/>
          </a:xfrm>
          <a:prstGeom prst="rect">
            <a:avLst/>
          </a:prstGeom>
        </p:spPr>
      </p:pic>
    </p:spTree>
    <p:extLst>
      <p:ext uri="{BB962C8B-B14F-4D97-AF65-F5344CB8AC3E}">
        <p14:creationId xmlns:p14="http://schemas.microsoft.com/office/powerpoint/2010/main" val="1965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78521" y="1604075"/>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latin typeface="Calibri Light" panose="020F0302020204030204" pitchFamily="34" charset="0"/>
                <a:cs typeface="Calibri Light" panose="020F0302020204030204" pitchFamily="34" charset="0"/>
              </a:rPr>
              <a:t>Sustainable materials: </a:t>
            </a:r>
            <a:br>
              <a:rPr lang="en-GB" sz="6000" dirty="0">
                <a:latin typeface="Calibri Light" panose="020F0302020204030204" pitchFamily="34" charset="0"/>
                <a:cs typeface="Calibri Light" panose="020F0302020204030204" pitchFamily="34" charset="0"/>
              </a:rPr>
            </a:br>
            <a:r>
              <a:rPr lang="en-GB" sz="6000" dirty="0">
                <a:latin typeface="Calibri Light" panose="020F0302020204030204" pitchFamily="34" charset="0"/>
                <a:cs typeface="Calibri Light" panose="020F0302020204030204" pitchFamily="34" charset="0"/>
              </a:rPr>
              <a:t>which metal?</a:t>
            </a:r>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64122" y="445212"/>
            <a:ext cx="7857278" cy="5967575"/>
            <a:chOff x="1676572" y="794507"/>
            <a:chExt cx="7857278" cy="5967575"/>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74436">
              <a:off x="1676572" y="794507"/>
              <a:ext cx="7857278" cy="5967575"/>
            </a:xfrm>
            <a:prstGeom prst="rect">
              <a:avLst/>
            </a:prstGeom>
          </p:spPr>
        </p:pic>
        <p:sp>
          <p:nvSpPr>
            <p:cNvPr id="12" name="Rectangle 11"/>
            <p:cNvSpPr/>
            <p:nvPr/>
          </p:nvSpPr>
          <p:spPr>
            <a:xfrm>
              <a:off x="3393052" y="3270462"/>
              <a:ext cx="1844426" cy="1015663"/>
            </a:xfrm>
            <a:prstGeom prst="rect">
              <a:avLst/>
            </a:prstGeom>
          </p:spPr>
          <p:txBody>
            <a:bodyPr wrap="square">
              <a:spAutoFit/>
            </a:bodyPr>
            <a:lstStyle/>
            <a:p>
              <a:r>
                <a:rPr lang="en-GB" sz="2400" spc="10" dirty="0">
                  <a:latin typeface="Arial" panose="020B0604020202020204" pitchFamily="34" charset="0"/>
                  <a:ea typeface="Calibri" panose="020F0502020204030204" pitchFamily="34" charset="0"/>
                </a:rPr>
                <a:t>Sustainable</a:t>
              </a:r>
            </a:p>
            <a:p>
              <a:endParaRPr lang="en-GB" spc="10" dirty="0">
                <a:latin typeface="Arial" panose="020B0604020202020204" pitchFamily="34" charset="0"/>
              </a:endParaRPr>
            </a:p>
            <a:p>
              <a:endParaRPr lang="en-GB" dirty="0"/>
            </a:p>
          </p:txBody>
        </p:sp>
        <p:sp>
          <p:nvSpPr>
            <p:cNvPr id="13" name="TextBox 12"/>
            <p:cNvSpPr txBox="1"/>
            <p:nvPr/>
          </p:nvSpPr>
          <p:spPr>
            <a:xfrm>
              <a:off x="5815033" y="2287078"/>
              <a:ext cx="1584448" cy="2585323"/>
            </a:xfrm>
            <a:prstGeom prst="rect">
              <a:avLst/>
            </a:prstGeom>
            <a:noFill/>
          </p:spPr>
          <p:txBody>
            <a:bodyPr wrap="square" rtlCol="0">
              <a:spAutoFit/>
            </a:bodyPr>
            <a:lstStyle/>
            <a:p>
              <a:r>
                <a:rPr lang="en-GB" dirty="0"/>
                <a:t>Meeting the needs of all people now without having a negative impact on the needs of people living in the future. </a:t>
              </a:r>
            </a:p>
          </p:txBody>
        </p:sp>
      </p:grpSp>
      <p:sp>
        <p:nvSpPr>
          <p:cNvPr id="14" name="Rectangle 13"/>
          <p:cNvSpPr/>
          <p:nvPr/>
        </p:nvSpPr>
        <p:spPr>
          <a:xfrm>
            <a:off x="7840718" y="1379332"/>
            <a:ext cx="4187160" cy="1200329"/>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Do you think that metal is a </a:t>
            </a:r>
            <a:r>
              <a:rPr lang="en-GB" sz="2400" b="1" dirty="0">
                <a:latin typeface="Arial" panose="020B0604020202020204" pitchFamily="34" charset="0"/>
                <a:ea typeface="Calibri" panose="020F0502020204030204" pitchFamily="34" charset="0"/>
              </a:rPr>
              <a:t>sustainable</a:t>
            </a:r>
            <a:r>
              <a:rPr lang="en-GB" sz="2400" dirty="0">
                <a:latin typeface="Arial" panose="020B0604020202020204" pitchFamily="34" charset="0"/>
                <a:ea typeface="Calibri" panose="020F0502020204030204" pitchFamily="34" charset="0"/>
              </a:rPr>
              <a:t> material?</a:t>
            </a:r>
          </a:p>
          <a:p>
            <a:endParaRPr lang="en-GB" sz="2400" dirty="0">
              <a:latin typeface="Arial" panose="020B0604020202020204" pitchFamily="34" charset="0"/>
              <a:ea typeface="Calibri" panose="020F0502020204030204" pitchFamily="34" charset="0"/>
            </a:endParaRPr>
          </a:p>
        </p:txBody>
      </p:sp>
      <p:sp>
        <p:nvSpPr>
          <p:cNvPr id="15" name="Rectangle 14"/>
          <p:cNvSpPr/>
          <p:nvPr/>
        </p:nvSpPr>
        <p:spPr>
          <a:xfrm>
            <a:off x="7831900" y="2739945"/>
            <a:ext cx="3518945"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this?</a:t>
            </a:r>
          </a:p>
          <a:p>
            <a:endParaRPr lang="en-GB" sz="2400" dirty="0">
              <a:latin typeface="Arial" panose="020B0604020202020204" pitchFamily="34" charset="0"/>
              <a:ea typeface="Calibri" panose="020F0502020204030204" pitchFamily="34" charset="0"/>
            </a:endParaRPr>
          </a:p>
        </p:txBody>
      </p:sp>
      <p:sp>
        <p:nvSpPr>
          <p:cNvPr id="16" name="Rectangle 15"/>
          <p:cNvSpPr/>
          <p:nvPr/>
        </p:nvSpPr>
        <p:spPr>
          <a:xfrm>
            <a:off x="7840719" y="3850387"/>
            <a:ext cx="2903481" cy="1569660"/>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some people might disagree with you?</a:t>
            </a:r>
          </a:p>
          <a:p>
            <a:endParaRPr lang="en-GB" sz="2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9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61063" y="922217"/>
            <a:ext cx="9130937" cy="1938992"/>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Which metals do we use in our lives every day?</a:t>
            </a:r>
          </a:p>
          <a:p>
            <a:endParaRPr lang="en-GB" sz="2400" dirty="0">
              <a:latin typeface="Arial" panose="020B0604020202020204" pitchFamily="34" charset="0"/>
              <a:ea typeface="Calibri" panose="020F0502020204030204" pitchFamily="34" charset="0"/>
            </a:endParaRPr>
          </a:p>
          <a:p>
            <a:r>
              <a:rPr lang="en-GB" sz="2400" dirty="0">
                <a:latin typeface="Arial" panose="020B0604020202020204" pitchFamily="34" charset="0"/>
              </a:rPr>
              <a:t>How many types of metal can you name?</a:t>
            </a:r>
          </a:p>
          <a:p>
            <a:endParaRPr lang="en-GB" sz="2400" dirty="0">
              <a:latin typeface="Arial" panose="020B0604020202020204" pitchFamily="34" charset="0"/>
            </a:endParaRPr>
          </a:p>
          <a:p>
            <a:r>
              <a:rPr lang="en-GB" sz="2400" dirty="0">
                <a:latin typeface="Arial" panose="020B0604020202020204" pitchFamily="34" charset="0"/>
              </a:rPr>
              <a:t>Can you name any </a:t>
            </a:r>
            <a:r>
              <a:rPr lang="en-GB" sz="2400" b="1" dirty="0">
                <a:latin typeface="Arial" panose="020B0604020202020204" pitchFamily="34" charset="0"/>
              </a:rPr>
              <a:t>precious</a:t>
            </a:r>
            <a:r>
              <a:rPr lang="en-GB" sz="2400" dirty="0">
                <a:latin typeface="Arial" panose="020B0604020202020204" pitchFamily="34" charset="0"/>
              </a:rPr>
              <a:t> metals?</a:t>
            </a:r>
            <a:endParaRPr lang="en-GB"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799" y="3466522"/>
            <a:ext cx="1256495" cy="1965583"/>
          </a:xfrm>
          <a:prstGeom prst="rect">
            <a:avLst/>
          </a:prstGeom>
        </p:spPr>
      </p:pic>
      <p:sp>
        <p:nvSpPr>
          <p:cNvPr id="9" name="TextBox 8"/>
          <p:cNvSpPr txBox="1"/>
          <p:nvPr/>
        </p:nvSpPr>
        <p:spPr>
          <a:xfrm>
            <a:off x="7467017" y="5720374"/>
            <a:ext cx="2445887" cy="646331"/>
          </a:xfrm>
          <a:prstGeom prst="rect">
            <a:avLst/>
          </a:prstGeom>
          <a:noFill/>
        </p:spPr>
        <p:txBody>
          <a:bodyPr wrap="square" rtlCol="0">
            <a:spAutoFit/>
          </a:bodyPr>
          <a:lstStyle/>
          <a:p>
            <a:pPr algn="ctr"/>
            <a:r>
              <a:rPr lang="en-GB" dirty="0"/>
              <a:t>Why is steel used for vehicle parts?</a:t>
            </a:r>
          </a:p>
        </p:txBody>
      </p:sp>
      <p:sp>
        <p:nvSpPr>
          <p:cNvPr id="10" name="TextBox 9"/>
          <p:cNvSpPr txBox="1"/>
          <p:nvPr/>
        </p:nvSpPr>
        <p:spPr>
          <a:xfrm>
            <a:off x="3585843" y="5754651"/>
            <a:ext cx="3260138" cy="646331"/>
          </a:xfrm>
          <a:prstGeom prst="rect">
            <a:avLst/>
          </a:prstGeom>
          <a:noFill/>
        </p:spPr>
        <p:txBody>
          <a:bodyPr wrap="square" rtlCol="0">
            <a:spAutoFit/>
          </a:bodyPr>
          <a:lstStyle/>
          <a:p>
            <a:pPr algn="ctr"/>
            <a:r>
              <a:rPr lang="en-GB" dirty="0"/>
              <a:t>Why is silver, gold and platinum used for jewellery?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228" y="3566416"/>
            <a:ext cx="2885672" cy="203313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316" y="3566416"/>
            <a:ext cx="2885672" cy="1965583"/>
          </a:xfrm>
          <a:prstGeom prst="rect">
            <a:avLst/>
          </a:prstGeom>
        </p:spPr>
      </p:pic>
      <p:sp>
        <p:nvSpPr>
          <p:cNvPr id="13" name="TextBox 12"/>
          <p:cNvSpPr txBox="1"/>
          <p:nvPr/>
        </p:nvSpPr>
        <p:spPr>
          <a:xfrm>
            <a:off x="697102" y="5720374"/>
            <a:ext cx="2445887" cy="646331"/>
          </a:xfrm>
          <a:prstGeom prst="rect">
            <a:avLst/>
          </a:prstGeom>
          <a:noFill/>
        </p:spPr>
        <p:txBody>
          <a:bodyPr wrap="square" rtlCol="0">
            <a:spAutoFit/>
          </a:bodyPr>
          <a:lstStyle/>
          <a:p>
            <a:pPr algn="ctr"/>
            <a:r>
              <a:rPr lang="en-GB" dirty="0"/>
              <a:t>Why is aluminium used for drinks cans?</a:t>
            </a:r>
          </a:p>
        </p:txBody>
      </p:sp>
    </p:spTree>
    <p:extLst>
      <p:ext uri="{BB962C8B-B14F-4D97-AF65-F5344CB8AC3E}">
        <p14:creationId xmlns:p14="http://schemas.microsoft.com/office/powerpoint/2010/main" val="342784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047053" y="561640"/>
            <a:ext cx="7038109"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Why do you think there are so many cars on the road today?</a:t>
            </a:r>
            <a:endParaRPr lang="en-GB" sz="2400" dirty="0"/>
          </a:p>
        </p:txBody>
      </p:sp>
      <p:grpSp>
        <p:nvGrpSpPr>
          <p:cNvPr id="7" name="Group 6"/>
          <p:cNvGrpSpPr/>
          <p:nvPr/>
        </p:nvGrpSpPr>
        <p:grpSpPr>
          <a:xfrm>
            <a:off x="716779" y="688445"/>
            <a:ext cx="3228109" cy="5248194"/>
            <a:chOff x="955964" y="817418"/>
            <a:chExt cx="3228109" cy="4444127"/>
          </a:xfrm>
        </p:grpSpPr>
        <p:sp>
          <p:nvSpPr>
            <p:cNvPr id="8" name="Rectangle 7"/>
            <p:cNvSpPr/>
            <p:nvPr/>
          </p:nvSpPr>
          <p:spPr>
            <a:xfrm>
              <a:off x="955964" y="817418"/>
              <a:ext cx="3228109" cy="4350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1201882" y="888587"/>
              <a:ext cx="1905000" cy="1905000"/>
            </a:xfrm>
            <a:prstGeom prst="rect">
              <a:avLst/>
            </a:prstGeom>
          </p:spPr>
        </p:pic>
        <p:sp>
          <p:nvSpPr>
            <p:cNvPr id="10" name="Rectangle 9"/>
            <p:cNvSpPr/>
            <p:nvPr/>
          </p:nvSpPr>
          <p:spPr>
            <a:xfrm>
              <a:off x="1143001" y="2545207"/>
              <a:ext cx="2773492" cy="2716338"/>
            </a:xfrm>
            <a:prstGeom prst="rect">
              <a:avLst/>
            </a:prstGeom>
          </p:spPr>
          <p:txBody>
            <a:bodyPr wrap="square">
              <a:spAutoFit/>
            </a:bodyPr>
            <a:lstStyle/>
            <a:p>
              <a:r>
                <a:rPr lang="en-GB" sz="2000" spc="10" dirty="0">
                  <a:latin typeface="Arial" panose="020B0604020202020204" pitchFamily="34" charset="0"/>
                  <a:ea typeface="Calibri" panose="020F0502020204030204" pitchFamily="34" charset="0"/>
                </a:rPr>
                <a:t>There are more than 30 million cars on Britain’s roads today!</a:t>
              </a:r>
            </a:p>
            <a:p>
              <a:endParaRPr lang="en-GB" sz="2000" spc="10" dirty="0">
                <a:latin typeface="Arial" panose="020B0604020202020204" pitchFamily="34" charset="0"/>
              </a:endParaRPr>
            </a:p>
            <a:p>
              <a:r>
                <a:rPr lang="en-GB" sz="2000" spc="10" dirty="0">
                  <a:latin typeface="Arial" panose="020B0604020202020204" pitchFamily="34" charset="0"/>
                  <a:ea typeface="Calibri" panose="020F0502020204030204" pitchFamily="34" charset="0"/>
                </a:rPr>
                <a:t>Over 77% of households in Great Britain now own a car, compared to 44% since the mid-1960s. </a:t>
              </a:r>
              <a:endParaRPr lang="en-GB" sz="2000" dirty="0"/>
            </a:p>
            <a:p>
              <a:endParaRPr lang="en-GB" dirty="0"/>
            </a:p>
          </p:txBody>
        </p:sp>
      </p:grpSp>
      <p:sp>
        <p:nvSpPr>
          <p:cNvPr id="11" name="Rectangle 10"/>
          <p:cNvSpPr/>
          <p:nvPr/>
        </p:nvSpPr>
        <p:spPr>
          <a:xfrm>
            <a:off x="5047053" y="1727480"/>
            <a:ext cx="7038109" cy="830997"/>
          </a:xfrm>
          <a:prstGeom prst="rect">
            <a:avLst/>
          </a:prstGeom>
        </p:spPr>
        <p:txBody>
          <a:bodyPr wrap="square">
            <a:spAutoFit/>
          </a:bodyPr>
          <a:lstStyle/>
          <a:p>
            <a:r>
              <a:rPr lang="en-GB" sz="2400" dirty="0">
                <a:latin typeface="Arial" panose="020B0604020202020204" pitchFamily="34" charset="0"/>
                <a:ea typeface="Calibri" panose="020F0502020204030204" pitchFamily="34" charset="0"/>
              </a:rPr>
              <a:t>How might so many cars have a negative impact on the environment?</a:t>
            </a:r>
            <a:endParaRPr lang="en-GB" sz="24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504" y="2808485"/>
            <a:ext cx="4721742" cy="3128154"/>
          </a:xfrm>
          <a:prstGeom prst="rect">
            <a:avLst/>
          </a:prstGeom>
        </p:spPr>
      </p:pic>
    </p:spTree>
    <p:extLst>
      <p:ext uri="{BB962C8B-B14F-4D97-AF65-F5344CB8AC3E}">
        <p14:creationId xmlns:p14="http://schemas.microsoft.com/office/powerpoint/2010/main" val="33822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55001" y="413544"/>
            <a:ext cx="9832807" cy="1889684"/>
          </a:xfrm>
          <a:prstGeom prst="rect">
            <a:avLst/>
          </a:prstGeom>
        </p:spPr>
        <p:txBody>
          <a:bodyPr wrap="square">
            <a:spAutoFit/>
          </a:bodyPr>
          <a:lstStyle/>
          <a:p>
            <a:pPr>
              <a:lnSpc>
                <a:spcPct val="107000"/>
              </a:lnSpc>
              <a:spcAft>
                <a:spcPts val="800"/>
              </a:spcAft>
              <a:tabLst>
                <a:tab pos="1019175" algn="l"/>
              </a:tabLst>
            </a:pP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Dangerous gases are produced by the engine of a vehicle </a:t>
            </a:r>
            <a:r>
              <a:rPr lang="en-GB" sz="2000" dirty="0">
                <a:latin typeface="Arial" panose="020B0604020202020204" pitchFamily="34" charset="0"/>
                <a:ea typeface="Calibri" panose="020F0502020204030204" pitchFamily="34" charset="0"/>
                <a:cs typeface="Times New Roman" panose="02020603050405020304" pitchFamily="18" charset="0"/>
              </a:rPr>
              <a:t>and come out of the </a:t>
            </a:r>
            <a:r>
              <a:rPr lang="en-GB" sz="2000" b="1" dirty="0">
                <a:latin typeface="Arial" panose="020B0604020202020204" pitchFamily="34" charset="0"/>
                <a:ea typeface="Calibri" panose="020F0502020204030204" pitchFamily="34" charset="0"/>
                <a:cs typeface="Times New Roman" panose="02020603050405020304" pitchFamily="18" charset="0"/>
              </a:rPr>
              <a:t>exhaust pipe.</a:t>
            </a:r>
            <a:r>
              <a:rPr lang="en-GB" sz="20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1019175" algn="l"/>
              </a:tabLst>
            </a:pP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Exhaust gases can be poisonous when breathed in, can pollute the water cycle to produce </a:t>
            </a:r>
            <a:r>
              <a:rPr lang="en-GB"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acid rain</a:t>
            </a: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 and can also cause </a:t>
            </a:r>
            <a:r>
              <a:rPr lang="en-GB" sz="2000" b="1" dirty="0">
                <a:solidFill>
                  <a:srgbClr val="333333"/>
                </a:solidFill>
                <a:latin typeface="Arial" panose="020B0604020202020204" pitchFamily="34" charset="0"/>
                <a:ea typeface="Calibri" panose="020F0502020204030204" pitchFamily="34" charset="0"/>
                <a:cs typeface="Times New Roman" panose="02020603050405020304" pitchFamily="18" charset="0"/>
              </a:rPr>
              <a:t>smog</a:t>
            </a:r>
            <a:r>
              <a:rPr lang="en-GB" sz="2000" dirty="0">
                <a:solidFill>
                  <a:srgbClr val="333333"/>
                </a:solidFill>
                <a:latin typeface="Arial" panose="020B0604020202020204" pitchFamily="34" charset="0"/>
                <a:ea typeface="Calibri" panose="020F0502020204030204" pitchFamily="34" charset="0"/>
                <a:cs typeface="Times New Roman" panose="02020603050405020304" pitchFamily="18"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19175" algn="l"/>
              </a:tabLst>
            </a:pPr>
            <a:endParaRPr lang="en-GB"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732" y="2160650"/>
            <a:ext cx="3922135" cy="25193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4098" y="2160650"/>
            <a:ext cx="3779089" cy="2519392"/>
          </a:xfrm>
          <a:prstGeom prst="rect">
            <a:avLst/>
          </a:prstGeom>
        </p:spPr>
      </p:pic>
      <p:sp>
        <p:nvSpPr>
          <p:cNvPr id="8" name="Rectangle 7"/>
          <p:cNvSpPr/>
          <p:nvPr/>
        </p:nvSpPr>
        <p:spPr>
          <a:xfrm>
            <a:off x="2427937" y="5016520"/>
            <a:ext cx="8023915" cy="985270"/>
          </a:xfrm>
          <a:prstGeom prst="rect">
            <a:avLst/>
          </a:prstGeom>
        </p:spPr>
        <p:txBody>
          <a:bodyPr wrap="square">
            <a:spAutoFit/>
          </a:bodyPr>
          <a:lstStyle/>
          <a:p>
            <a:pPr algn="ct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What do you think can be done to reduce the amount of </a:t>
            </a:r>
          </a:p>
          <a:p>
            <a:pPr algn="ctr">
              <a:lnSpc>
                <a:spcPct val="107000"/>
              </a:lnSpc>
              <a:spcAft>
                <a:spcPts val="800"/>
              </a:spcAft>
              <a:tabLst>
                <a:tab pos="1019175" algn="l"/>
              </a:tabLst>
            </a:pPr>
            <a:r>
              <a:rPr lang="en-GB" sz="2400" dirty="0">
                <a:latin typeface="Arial" panose="020B0604020202020204" pitchFamily="34" charset="0"/>
                <a:ea typeface="Calibri" panose="020F0502020204030204" pitchFamily="34" charset="0"/>
                <a:cs typeface="Times New Roman" panose="02020603050405020304" pitchFamily="18" charset="0"/>
              </a:rPr>
              <a:t>dangerous gases from vehicles?</a:t>
            </a:r>
          </a:p>
        </p:txBody>
      </p:sp>
    </p:spTree>
    <p:extLst>
      <p:ext uri="{BB962C8B-B14F-4D97-AF65-F5344CB8AC3E}">
        <p14:creationId xmlns:p14="http://schemas.microsoft.com/office/powerpoint/2010/main" val="192064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062540" y="408882"/>
            <a:ext cx="9362205" cy="862800"/>
          </a:xfrm>
          <a:prstGeom prst="rect">
            <a:avLst/>
          </a:prstGeom>
        </p:spPr>
        <p:txBody>
          <a:bodyPr wrap="square">
            <a:spAutoFit/>
          </a:bodyPr>
          <a:lstStyle/>
          <a:p>
            <a:pPr>
              <a:lnSpc>
                <a:spcPct val="107000"/>
              </a:lnSpc>
              <a:spcAft>
                <a:spcPts val="800"/>
              </a:spcAft>
              <a:tabLst>
                <a:tab pos="1019175" algn="l"/>
              </a:tabLst>
            </a:pPr>
            <a:r>
              <a:rPr lang="en-GB"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There has been an increase in the number of electric vehicles on the roads in recent years.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978592" y="1550376"/>
            <a:ext cx="9130937" cy="461665"/>
          </a:xfrm>
          <a:prstGeom prst="rect">
            <a:avLst/>
          </a:prstGeom>
        </p:spPr>
        <p:txBody>
          <a:bodyPr wrap="square">
            <a:spAutoFit/>
          </a:bodyPr>
          <a:lstStyle/>
          <a:p>
            <a:r>
              <a:rPr lang="en-GB" sz="2400" dirty="0">
                <a:latin typeface="Arial" panose="020B0604020202020204" pitchFamily="34" charset="0"/>
              </a:rPr>
              <a:t>Are electric cars better for the environment? What do you think?</a:t>
            </a:r>
            <a:endParaRPr lang="en-GB" sz="2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622" y="3312143"/>
            <a:ext cx="6874527" cy="3238500"/>
          </a:xfrm>
          <a:prstGeom prst="rect">
            <a:avLst/>
          </a:prstGeom>
        </p:spPr>
      </p:pic>
      <p:sp>
        <p:nvSpPr>
          <p:cNvPr id="13" name="Rectangle 12"/>
          <p:cNvSpPr/>
          <p:nvPr/>
        </p:nvSpPr>
        <p:spPr>
          <a:xfrm>
            <a:off x="953921" y="3259195"/>
            <a:ext cx="2236569" cy="1200329"/>
          </a:xfrm>
          <a:prstGeom prst="rect">
            <a:avLst/>
          </a:prstGeom>
        </p:spPr>
        <p:txBody>
          <a:bodyPr wrap="square">
            <a:spAutoFit/>
          </a:bodyPr>
          <a:lstStyle/>
          <a:p>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Electric cars are a way to use less petrol - which will not last forever</a:t>
            </a:r>
            <a:endParaRPr lang="en-GB" dirty="0"/>
          </a:p>
        </p:txBody>
      </p:sp>
      <p:sp>
        <p:nvSpPr>
          <p:cNvPr id="14" name="Oval Callout 13"/>
          <p:cNvSpPr/>
          <p:nvPr/>
        </p:nvSpPr>
        <p:spPr>
          <a:xfrm>
            <a:off x="672897" y="2787327"/>
            <a:ext cx="2798618" cy="2144066"/>
          </a:xfrm>
          <a:prstGeom prst="wedgeEllipseCallout">
            <a:avLst>
              <a:gd name="adj1" fmla="val 41161"/>
              <a:gd name="adj2" fmla="val 563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Callout 14"/>
          <p:cNvSpPr/>
          <p:nvPr/>
        </p:nvSpPr>
        <p:spPr>
          <a:xfrm>
            <a:off x="7992257" y="2300511"/>
            <a:ext cx="3117272" cy="2535381"/>
          </a:xfrm>
          <a:prstGeom prst="wedgeEllipseCallout">
            <a:avLst>
              <a:gd name="adj1" fmla="val -42418"/>
              <a:gd name="adj2" fmla="val 695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246846" y="2665293"/>
            <a:ext cx="2673926" cy="1855573"/>
          </a:xfrm>
          <a:prstGeom prst="rect">
            <a:avLst/>
          </a:prstGeom>
        </p:spPr>
        <p:txBody>
          <a:bodyPr wrap="square">
            <a:spAutoFit/>
          </a:bodyPr>
          <a:lstStyle/>
          <a:p>
            <a:pPr algn="ctr">
              <a:lnSpc>
                <a:spcPct val="107000"/>
              </a:lnSpc>
              <a:spcAft>
                <a:spcPts val="800"/>
              </a:spcAft>
              <a:tabLst>
                <a:tab pos="1019175" algn="l"/>
              </a:tabLst>
            </a:pPr>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Harmful </a:t>
            </a:r>
            <a:r>
              <a:rPr lang="en-GB" b="1" dirty="0">
                <a:solidFill>
                  <a:srgbClr val="252525"/>
                </a:solidFill>
                <a:latin typeface="Arial" panose="020B0604020202020204" pitchFamily="34" charset="0"/>
                <a:ea typeface="Calibri" panose="020F0502020204030204" pitchFamily="34" charset="0"/>
                <a:cs typeface="Times New Roman" panose="02020603050405020304" pitchFamily="18" charset="0"/>
              </a:rPr>
              <a:t>global warming gases</a:t>
            </a:r>
            <a:r>
              <a:rPr lang="en-GB" dirty="0">
                <a:solidFill>
                  <a:srgbClr val="252525"/>
                </a:solidFill>
                <a:latin typeface="Arial" panose="020B0604020202020204" pitchFamily="34" charset="0"/>
                <a:ea typeface="Calibri" panose="020F0502020204030204" pitchFamily="34" charset="0"/>
                <a:cs typeface="Times New Roman" panose="02020603050405020304" pitchFamily="18" charset="0"/>
              </a:rPr>
              <a:t> leave power stations when electricity is produced and this is damaging our environment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680147" y="2618862"/>
            <a:ext cx="2307923" cy="1477328"/>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cs typeface="Times New Roman" panose="02020603050405020304" pitchFamily="18" charset="0"/>
              </a:rPr>
              <a:t>Electric cars use electricity for power and give out zero dangerous exhaust gases</a:t>
            </a:r>
            <a:endParaRPr lang="en-GB" dirty="0"/>
          </a:p>
        </p:txBody>
      </p:sp>
      <p:sp>
        <p:nvSpPr>
          <p:cNvPr id="18" name="Cloud Callout 17"/>
          <p:cNvSpPr/>
          <p:nvPr/>
        </p:nvSpPr>
        <p:spPr>
          <a:xfrm>
            <a:off x="4047062" y="2273538"/>
            <a:ext cx="3369648" cy="2205867"/>
          </a:xfrm>
          <a:prstGeom prst="cloudCallout">
            <a:avLst>
              <a:gd name="adj1" fmla="val -20422"/>
              <a:gd name="adj2" fmla="val 825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6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124089" y="1681985"/>
            <a:ext cx="9609828" cy="1025922"/>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Scientists and engineers have found a way to turn harmful gases produced in the engine into safe gases, using a </a:t>
            </a:r>
            <a:r>
              <a:rPr lang="en-GB" b="1" dirty="0">
                <a:latin typeface="Arial" panose="020B0604020202020204" pitchFamily="34" charset="0"/>
                <a:ea typeface="Calibri" panose="020F0502020204030204" pitchFamily="34" charset="0"/>
              </a:rPr>
              <a:t>catalytic convertor</a:t>
            </a:r>
            <a:r>
              <a:rPr lang="en-GB" dirty="0">
                <a:latin typeface="Arial" panose="020B0604020202020204" pitchFamily="34" charset="0"/>
                <a:ea typeface="Calibri" panose="020F0502020204030204" pitchFamily="34" charset="0"/>
              </a:rPr>
              <a:t>.</a:t>
            </a:r>
          </a:p>
          <a:p>
            <a:pPr>
              <a:spcAft>
                <a:spcPts val="825"/>
              </a:spcAft>
            </a:pPr>
            <a:endParaRPr lang="en-GB" dirty="0">
              <a:latin typeface="Arial" panose="020B0604020202020204" pitchFamily="34" charset="0"/>
              <a:ea typeface="Calibri" panose="020F0502020204030204" pitchFamily="34" charset="0"/>
            </a:endParaRPr>
          </a:p>
        </p:txBody>
      </p:sp>
      <p:sp>
        <p:nvSpPr>
          <p:cNvPr id="9" name="Rectangle 8"/>
          <p:cNvSpPr/>
          <p:nvPr/>
        </p:nvSpPr>
        <p:spPr>
          <a:xfrm>
            <a:off x="2124089" y="811110"/>
            <a:ext cx="9130937" cy="461665"/>
          </a:xfrm>
          <a:prstGeom prst="rect">
            <a:avLst/>
          </a:prstGeom>
        </p:spPr>
        <p:txBody>
          <a:bodyPr wrap="square">
            <a:spAutoFit/>
          </a:bodyPr>
          <a:lstStyle/>
          <a:p>
            <a:r>
              <a:rPr lang="en-GB" sz="2400" dirty="0">
                <a:latin typeface="Arial" panose="020B0604020202020204" pitchFamily="34" charset="0"/>
              </a:rPr>
              <a:t>Rethinking Transport: one company’s solution . . .  </a:t>
            </a:r>
            <a:endParaRPr lang="en-GB" sz="2400" dirty="0"/>
          </a:p>
        </p:txBody>
      </p:sp>
      <p:sp>
        <p:nvSpPr>
          <p:cNvPr id="10" name="Rectangle 9"/>
          <p:cNvSpPr/>
          <p:nvPr/>
        </p:nvSpPr>
        <p:spPr>
          <a:xfrm>
            <a:off x="1505080" y="5310361"/>
            <a:ext cx="10228837" cy="1025922"/>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Investigations into the use of </a:t>
            </a:r>
            <a:r>
              <a:rPr lang="en-GB" b="1" dirty="0">
                <a:latin typeface="Arial" panose="020B0604020202020204" pitchFamily="34" charset="0"/>
                <a:ea typeface="Calibri" panose="020F0502020204030204" pitchFamily="34" charset="0"/>
              </a:rPr>
              <a:t>precious metals</a:t>
            </a:r>
            <a:r>
              <a:rPr lang="en-GB" dirty="0">
                <a:latin typeface="Arial" panose="020B0604020202020204" pitchFamily="34" charset="0"/>
                <a:ea typeface="Calibri" panose="020F0502020204030204" pitchFamily="34"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rPr>
              <a:t>have led to the design of something called a </a:t>
            </a:r>
            <a:r>
              <a:rPr lang="en-GB" b="1" dirty="0">
                <a:latin typeface="Arial" panose="020B0604020202020204" pitchFamily="34" charset="0"/>
                <a:ea typeface="Calibri" panose="020F0502020204030204" pitchFamily="34" charset="0"/>
              </a:rPr>
              <a:t>catalytic converter</a:t>
            </a:r>
            <a:r>
              <a:rPr lang="en-GB" dirty="0">
                <a:latin typeface="Arial" panose="020B0604020202020204" pitchFamily="34" charset="0"/>
                <a:ea typeface="Calibri" panose="020F0502020204030204" pitchFamily="34" charset="0"/>
              </a:rPr>
              <a:t> which can now be found as part of the exhaust system on motor vehicles. </a:t>
            </a:r>
          </a:p>
          <a:p>
            <a:pPr>
              <a:spcAft>
                <a:spcPts val="825"/>
              </a:spcAft>
            </a:pPr>
            <a:endParaRPr lang="en-GB" dirty="0">
              <a:latin typeface="Arial" panose="020B0604020202020204" pitchFamily="34" charset="0"/>
              <a:ea typeface="Calibri" panose="020F0502020204030204" pitchFamily="34" charset="0"/>
            </a:endParaRPr>
          </a:p>
        </p:txBody>
      </p:sp>
      <p:pic>
        <p:nvPicPr>
          <p:cNvPr id="11" name="Picture 2" descr="Image result for catalytic conver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566" y="2718079"/>
            <a:ext cx="4032300" cy="226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096000" y="522993"/>
            <a:ext cx="5001491" cy="923330"/>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If you look inside of a catalytic converter, you will see small passageways in a honeycomb shaped pattern. </a:t>
            </a:r>
            <a:endParaRPr lang="en-GB" sz="20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336332" y="3574686"/>
            <a:ext cx="5971220" cy="1200329"/>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The passage-ways are coated with rare </a:t>
            </a:r>
            <a:r>
              <a:rPr lang="en-GB" b="1" dirty="0">
                <a:latin typeface="Arial" panose="020B0604020202020204" pitchFamily="34" charset="0"/>
                <a:ea typeface="Calibri" panose="020F0502020204030204" pitchFamily="34" charset="0"/>
              </a:rPr>
              <a:t>precious metals</a:t>
            </a:r>
            <a:r>
              <a:rPr lang="en-GB" dirty="0">
                <a:latin typeface="Arial" panose="020B0604020202020204" pitchFamily="34" charset="0"/>
                <a:ea typeface="Calibri" panose="020F0502020204030204" pitchFamily="34" charset="0"/>
              </a:rPr>
              <a:t>, such as platinum, rhodium and palladium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rPr>
              <a:t>. Precious metals are chosen because, even </a:t>
            </a:r>
            <a:r>
              <a:rPr lang="en-GB" dirty="0">
                <a:latin typeface="Arial" panose="020B0604020202020204" pitchFamily="34" charset="0"/>
                <a:cs typeface="Arial" panose="020B0604020202020204" pitchFamily="34" charset="0"/>
              </a:rPr>
              <a:t>at very high temperatures, they do not corrode or change.</a:t>
            </a:r>
          </a:p>
        </p:txBody>
      </p:sp>
      <p:sp>
        <p:nvSpPr>
          <p:cNvPr id="9" name="Rectangle 8"/>
          <p:cNvSpPr/>
          <p:nvPr/>
        </p:nvSpPr>
        <p:spPr>
          <a:xfrm>
            <a:off x="336332" y="5264808"/>
            <a:ext cx="6359149" cy="1200329"/>
          </a:xfrm>
          <a:prstGeom prst="rect">
            <a:avLst/>
          </a:prstGeom>
        </p:spPr>
        <p:txBody>
          <a:bodyPr wrap="square">
            <a:spAutoFit/>
          </a:bodyPr>
          <a:lstStyle/>
          <a:p>
            <a:pPr>
              <a:spcAft>
                <a:spcPts val="825"/>
              </a:spcAft>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GB" dirty="0">
                <a:latin typeface="Arial" panose="020B0604020202020204" pitchFamily="34" charset="0"/>
                <a:ea typeface="Calibri" panose="020F0502020204030204" pitchFamily="34" charset="0"/>
                <a:cs typeface="Arial" panose="020B0604020202020204" pitchFamily="34" charset="0"/>
              </a:rPr>
              <a:t>s dangerous gases pass through the honeycomb passageways, they react with the precious metals so that the gases flow away much cleaner than what came out of the engine.</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GB"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3342" y="2632808"/>
            <a:ext cx="3966806" cy="264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C13FD8E2-ACE2-4B45-987A-6166B04705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751" y="419014"/>
            <a:ext cx="4354669" cy="2413550"/>
          </a:xfrm>
          <a:prstGeom prst="rect">
            <a:avLst/>
          </a:prstGeom>
        </p:spPr>
      </p:pic>
    </p:spTree>
    <p:extLst>
      <p:ext uri="{BB962C8B-B14F-4D97-AF65-F5344CB8AC3E}">
        <p14:creationId xmlns:p14="http://schemas.microsoft.com/office/powerpoint/2010/main" val="35843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1154</TotalTime>
  <Words>1484</Words>
  <Application>Microsoft Office PowerPoint</Application>
  <PresentationFormat>Widescreen</PresentationFormat>
  <Paragraphs>72</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Jo Eastwood</cp:lastModifiedBy>
  <cp:revision>71</cp:revision>
  <dcterms:created xsi:type="dcterms:W3CDTF">2019-03-06T11:45:51Z</dcterms:created>
  <dcterms:modified xsi:type="dcterms:W3CDTF">2019-12-17T17:41:07Z</dcterms:modified>
</cp:coreProperties>
</file>